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  <a:srgbClr val="09171F"/>
    <a:srgbClr val="09151C"/>
    <a:srgbClr val="091820"/>
    <a:srgbClr val="091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31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datasets/nitinchoudhary012/algerian-forest-fires-datase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85236"/>
            <a:ext cx="7416403" cy="2024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Predicting Forest Fires in Algeria Using Machine Learning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4233624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Machine Learning Project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350198" y="4822031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Name : Sanji krishna M P 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50198" y="5410438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Roll No : 240801299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50198" y="5998845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College : Rajalakshmi engineering college </a:t>
            </a:r>
            <a:endParaRPr lang="en-US" sz="1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B8292D-AE53-0CFC-BB0D-D1242DA61CA8}"/>
              </a:ext>
            </a:extLst>
          </p:cNvPr>
          <p:cNvSpPr/>
          <p:nvPr/>
        </p:nvSpPr>
        <p:spPr>
          <a:xfrm>
            <a:off x="12512232" y="7743463"/>
            <a:ext cx="2002420" cy="345519"/>
          </a:xfrm>
          <a:prstGeom prst="rect">
            <a:avLst/>
          </a:prstGeom>
          <a:solidFill>
            <a:srgbClr val="0915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ROLL:240801299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96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792504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5791200"/>
            <a:ext cx="129028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41CB66-0486-4B36-DF56-D471830025A7}"/>
              </a:ext>
            </a:extLst>
          </p:cNvPr>
          <p:cNvSpPr/>
          <p:nvPr/>
        </p:nvSpPr>
        <p:spPr>
          <a:xfrm>
            <a:off x="12616405" y="7504253"/>
            <a:ext cx="1921398" cy="609600"/>
          </a:xfrm>
          <a:prstGeom prst="rect">
            <a:avLst/>
          </a:prstGeom>
          <a:solidFill>
            <a:srgbClr val="0915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ROLL:240801299</a:t>
            </a:r>
            <a:endParaRPr lang="en-IN" dirty="0"/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81927"/>
            <a:ext cx="7980878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Introduction: Project Overview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63798" y="3512463"/>
            <a:ext cx="4156948" cy="2635091"/>
          </a:xfrm>
          <a:prstGeom prst="roundRect">
            <a:avLst>
              <a:gd name="adj" fmla="val 5552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63798" y="3481983"/>
            <a:ext cx="4156948" cy="121920"/>
          </a:xfrm>
          <a:prstGeom prst="roundRect">
            <a:avLst>
              <a:gd name="adj" fmla="val 7440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618363" y="3188613"/>
            <a:ext cx="647819" cy="647819"/>
          </a:xfrm>
          <a:prstGeom prst="roundRect">
            <a:avLst>
              <a:gd name="adj" fmla="val 14115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812673" y="3350538"/>
            <a:ext cx="25908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110139" y="4052292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110139" y="4519136"/>
            <a:ext cx="366426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Predicting forest fires in Algeria using a dataset from two regions: Bejaia and Sidi Bel-abbes.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36607" y="3512463"/>
            <a:ext cx="4157067" cy="2635091"/>
          </a:xfrm>
          <a:prstGeom prst="roundRect">
            <a:avLst>
              <a:gd name="adj" fmla="val 5552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236607" y="3481983"/>
            <a:ext cx="4157067" cy="121920"/>
          </a:xfrm>
          <a:prstGeom prst="roundRect">
            <a:avLst>
              <a:gd name="adj" fmla="val 7440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6991171" y="3188613"/>
            <a:ext cx="647819" cy="647819"/>
          </a:xfrm>
          <a:prstGeom prst="roundRect">
            <a:avLst>
              <a:gd name="adj" fmla="val 14115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85481" y="3350538"/>
            <a:ext cx="25908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482947" y="4052292"/>
            <a:ext cx="336815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Motivation &amp; Significance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82947" y="4519136"/>
            <a:ext cx="3664387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Forest fires pose significant environmental and economic threats, making accurate prediction crucial for prevention.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609534" y="3512463"/>
            <a:ext cx="4157067" cy="2635091"/>
          </a:xfrm>
          <a:prstGeom prst="roundRect">
            <a:avLst>
              <a:gd name="adj" fmla="val 5552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609534" y="3481983"/>
            <a:ext cx="4157067" cy="121920"/>
          </a:xfrm>
          <a:prstGeom prst="roundRect">
            <a:avLst>
              <a:gd name="adj" fmla="val 7440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11364099" y="3188613"/>
            <a:ext cx="647819" cy="647819"/>
          </a:xfrm>
          <a:prstGeom prst="roundRect">
            <a:avLst>
              <a:gd name="adj" fmla="val 14115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1558409" y="3350538"/>
            <a:ext cx="25908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855875" y="4052292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55875" y="4519136"/>
            <a:ext cx="3664387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develop an ML model capable of predicting the Fire Weather Index (FWI) with high accuracy.</a:t>
            </a:r>
            <a:endParaRPr lang="en-US" sz="17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F1817D-A736-EE3F-0160-455814503CA1}"/>
              </a:ext>
            </a:extLst>
          </p:cNvPr>
          <p:cNvSpPr/>
          <p:nvPr/>
        </p:nvSpPr>
        <p:spPr>
          <a:xfrm>
            <a:off x="12545824" y="7756435"/>
            <a:ext cx="1948875" cy="337304"/>
          </a:xfrm>
          <a:prstGeom prst="rect">
            <a:avLst/>
          </a:prstGeom>
          <a:solidFill>
            <a:srgbClr val="0918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ROLL:240801299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279" y="485537"/>
            <a:ext cx="4414718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Overview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06279" y="1500783"/>
            <a:ext cx="397312" cy="397312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772478" y="1533882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280160" y="1558171"/>
            <a:ext cx="5819656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dataset comprises 244 instances, with 122 instances from each region: Bejaia (northeast) and Sidi Bel-abbes (northwest) of Algeria.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706279" y="2476143"/>
            <a:ext cx="397312" cy="397312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72478" y="2509242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280160" y="2533531"/>
            <a:ext cx="5819656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was collected from June 2012 to September 2012. It includes 11 input attributes and 1 output attribute (class).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06279" y="3451503"/>
            <a:ext cx="397312" cy="397312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72478" y="3484602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280160" y="3508891"/>
            <a:ext cx="5819656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instances are classified into two categories: fire (138 classes) and not fire (106 classes).</a:t>
            </a:r>
            <a:endParaRPr lang="en-US" sz="13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951" y="618827"/>
            <a:ext cx="6393537" cy="639353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653951" y="7307420"/>
            <a:ext cx="639353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Source: </a:t>
            </a:r>
            <a:r>
              <a:rPr lang="en-US" sz="135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9EAE10-E52A-1D20-F88E-0D52EAF4A924}"/>
              </a:ext>
            </a:extLst>
          </p:cNvPr>
          <p:cNvSpPr/>
          <p:nvPr/>
        </p:nvSpPr>
        <p:spPr>
          <a:xfrm>
            <a:off x="12442785" y="7610773"/>
            <a:ext cx="2060293" cy="482143"/>
          </a:xfrm>
          <a:prstGeom prst="rect">
            <a:avLst/>
          </a:prstGeom>
          <a:solidFill>
            <a:srgbClr val="0917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ROLL:240801299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803" y="486132"/>
            <a:ext cx="6740485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Methodology: Project Workflow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3" y="1390412"/>
            <a:ext cx="882253" cy="10588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506" y="1566863"/>
            <a:ext cx="220587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Cleaning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506" y="1948458"/>
            <a:ext cx="1216009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 processing to handle missing values and inconsistencies.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3" y="2449235"/>
            <a:ext cx="882253" cy="10588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506" y="2625685"/>
            <a:ext cx="220587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Analysis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506" y="3007281"/>
            <a:ext cx="1216009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data analysis to understand patterns and relationships.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3" y="3508058"/>
            <a:ext cx="882253" cy="10588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506" y="3684508"/>
            <a:ext cx="220587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Selection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506" y="4066103"/>
            <a:ext cx="1216009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Identifying the most relevant attributes for model training.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03" y="4566880"/>
            <a:ext cx="882253" cy="10588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506" y="4743331"/>
            <a:ext cx="220587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Selection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506" y="5124926"/>
            <a:ext cx="1216009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Choosing appropriate machine learning algorithms for prediction.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803" y="5625703"/>
            <a:ext cx="882253" cy="105882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506" y="5802154"/>
            <a:ext cx="259687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Hyperparameter Tuning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506" y="6183749"/>
            <a:ext cx="1216009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Optimising model parameters for best performance.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803" y="6684526"/>
            <a:ext cx="882253" cy="105882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506" y="6860977"/>
            <a:ext cx="220587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Evaluation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506" y="7242572"/>
            <a:ext cx="1216009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Assessing model performance using key metrics.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8275C6-0C5F-1344-8E35-B9DB0AE720EC}"/>
              </a:ext>
            </a:extLst>
          </p:cNvPr>
          <p:cNvSpPr/>
          <p:nvPr/>
        </p:nvSpPr>
        <p:spPr>
          <a:xfrm>
            <a:off x="12315463" y="7630715"/>
            <a:ext cx="2187616" cy="556779"/>
          </a:xfrm>
          <a:prstGeom prst="rect">
            <a:avLst/>
          </a:prstGeom>
          <a:solidFill>
            <a:srgbClr val="09151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ROLL:240801299</a:t>
            </a:r>
            <a:endParaRPr lang="en-IN" dirty="0"/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31363"/>
            <a:ext cx="8278297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Collection &amp; Preprocessing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63798" y="3330059"/>
            <a:ext cx="12902803" cy="2568059"/>
          </a:xfrm>
          <a:prstGeom prst="roundRect">
            <a:avLst>
              <a:gd name="adj" fmla="val 353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110139" y="3576399"/>
            <a:ext cx="273022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Preprocessing Steps :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110139" y="4043243"/>
            <a:ext cx="1241012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Cleaning: Handling missing values and outliers.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110139" y="4464248"/>
            <a:ext cx="1241012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Engineering: Creating new features from existing ones.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110139" y="4885253"/>
            <a:ext cx="1241012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Normalization: Scaling data to a standard range for model compatibility.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110139" y="5306258"/>
            <a:ext cx="1241012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Data Analysis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7D09D-EA13-060E-EE9C-0C7CD90A0C7C}"/>
              </a:ext>
            </a:extLst>
          </p:cNvPr>
          <p:cNvSpPr/>
          <p:nvPr/>
        </p:nvSpPr>
        <p:spPr>
          <a:xfrm>
            <a:off x="12558532" y="7639292"/>
            <a:ext cx="1967696" cy="474562"/>
          </a:xfrm>
          <a:prstGeom prst="rect">
            <a:avLst/>
          </a:prstGeom>
          <a:solidFill>
            <a:srgbClr val="0917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ROLL:240801299</a:t>
            </a:r>
            <a:endParaRPr lang="en-IN" dirty="0"/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77910"/>
            <a:ext cx="7114461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Selection &amp; Training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376607"/>
            <a:ext cx="539829" cy="5398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3186351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Selection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63798" y="3653195"/>
            <a:ext cx="6316385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Choosing the right ML algorithm suitable for predicting FWI, balancing classification and regression needs.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98" y="2376607"/>
            <a:ext cx="539829" cy="5398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0098" y="3186351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Process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50098" y="3653195"/>
            <a:ext cx="631650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the selected model on the preprocessed data, with iterative refinement and validation for optimal learning.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884063"/>
            <a:ext cx="539829" cy="5398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3798" y="5693807"/>
            <a:ext cx="317742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Hyperparameter Tuning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863798" y="6160651"/>
            <a:ext cx="6316385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Systematically adjusting model parameters to optimize performance and prevent overfitting.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98" y="4884063"/>
            <a:ext cx="539829" cy="5398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0098" y="5693807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Evaluation Metrics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50098" y="6160651"/>
            <a:ext cx="631650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Measuring performance using accuracy, precision, recall, F1-score (classification), and RMSE/MAE (regression).</a:t>
            </a:r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C69047-7724-80B7-6BAB-5B2F9F1E1A9D}"/>
              </a:ext>
            </a:extLst>
          </p:cNvPr>
          <p:cNvSpPr/>
          <p:nvPr/>
        </p:nvSpPr>
        <p:spPr>
          <a:xfrm>
            <a:off x="12396487" y="7662442"/>
            <a:ext cx="2095018" cy="439838"/>
          </a:xfrm>
          <a:prstGeom prst="rect">
            <a:avLst/>
          </a:prstGeom>
          <a:solidFill>
            <a:srgbClr val="0916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ROLL:240801299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705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219914"/>
            <a:ext cx="74164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 &amp; Analysis: Key Findings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2893457"/>
            <a:ext cx="741640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machine learning model achieved exceptional performance in predicting the Fire Weather Index (FWI), demonstrating its robust capability in identifying fire danger.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63798" y="4280773"/>
            <a:ext cx="74164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98.54%</a:t>
            </a:r>
            <a:endParaRPr lang="en-US" sz="5600" dirty="0"/>
          </a:p>
        </p:txBody>
      </p:sp>
      <p:sp>
        <p:nvSpPr>
          <p:cNvPr id="6" name="Text 3"/>
          <p:cNvSpPr/>
          <p:nvPr/>
        </p:nvSpPr>
        <p:spPr>
          <a:xfrm>
            <a:off x="3222188" y="5263277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63798" y="5730121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 accuracy of the model in predicting fire and non-fire instances.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63798" y="6318528"/>
            <a:ext cx="74164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high level of accuracy highlights the model's strong potential for real-world application in forest fire prevention efforts.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25886"/>
            <a:ext cx="5964912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&amp; Solutions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63798" y="3432572"/>
            <a:ext cx="6343412" cy="2471142"/>
          </a:xfrm>
          <a:prstGeom prst="roundRect">
            <a:avLst>
              <a:gd name="adj" fmla="val 5921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33318" y="3432572"/>
            <a:ext cx="121920" cy="2471142"/>
          </a:xfrm>
          <a:prstGeom prst="roundRect">
            <a:avLst>
              <a:gd name="adj" fmla="val 7440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201579" y="3678912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Correlation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201579" y="4145756"/>
            <a:ext cx="575929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Challenge: Highly correlated features impacting model performance.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201579" y="4966335"/>
            <a:ext cx="575929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Solution: Utilised feature selection methods to reduce multicollinearity.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071" y="3432572"/>
            <a:ext cx="6343531" cy="2471142"/>
          </a:xfrm>
          <a:prstGeom prst="roundRect">
            <a:avLst>
              <a:gd name="adj" fmla="val 5921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392591" y="3432572"/>
            <a:ext cx="121920" cy="2471142"/>
          </a:xfrm>
          <a:prstGeom prst="roundRect">
            <a:avLst>
              <a:gd name="adj" fmla="val 7440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760851" y="3678912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Overfitting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760851" y="4145756"/>
            <a:ext cx="5759410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Challenge: Model performing well on training data but poorly on new data.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60851" y="4966335"/>
            <a:ext cx="5759410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Solution: Implemented regularisation and cross-validation techniques.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D7F2F-8DA3-6776-11FB-50B11E38F773}"/>
              </a:ext>
            </a:extLst>
          </p:cNvPr>
          <p:cNvSpPr/>
          <p:nvPr/>
        </p:nvSpPr>
        <p:spPr>
          <a:xfrm>
            <a:off x="12454359" y="7523544"/>
            <a:ext cx="2095018" cy="625033"/>
          </a:xfrm>
          <a:prstGeom prst="rect">
            <a:avLst/>
          </a:prstGeom>
          <a:solidFill>
            <a:srgbClr val="0917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ROLL:240801299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70591"/>
            <a:ext cx="6792754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Future Work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3085147"/>
            <a:ext cx="351389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Summary of Achievements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63798" y="3638312"/>
            <a:ext cx="6187916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ML model successfully predicts the Fire Weather Index with an accuracy of 98.5382%, addressing the problem of forest fire prediction effectively.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4890730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63798" y="5443895"/>
            <a:ext cx="61879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model's performance is limited by the scope and period of the dataset (June-September 2012).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6305" y="3085147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Work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86305" y="3638312"/>
            <a:ext cx="61879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Incorporate real-time weather data for dynamic predictions.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6305" y="4404836"/>
            <a:ext cx="61879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deep learning models for enhanced accuracy.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6305" y="4825841"/>
            <a:ext cx="61879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dataset to include more regions and longer timeframes.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6305" y="5592366"/>
            <a:ext cx="61879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 a user-friendly interface for practical application.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92B15-F7AC-5082-070E-63FF2FC25900}"/>
              </a:ext>
            </a:extLst>
          </p:cNvPr>
          <p:cNvSpPr/>
          <p:nvPr/>
        </p:nvSpPr>
        <p:spPr>
          <a:xfrm>
            <a:off x="12570107" y="7487099"/>
            <a:ext cx="1967696" cy="691039"/>
          </a:xfrm>
          <a:prstGeom prst="rect">
            <a:avLst/>
          </a:prstGeom>
          <a:solidFill>
            <a:srgbClr val="0915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ROLL:240801299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589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kadhir siva</cp:lastModifiedBy>
  <cp:revision>3</cp:revision>
  <dcterms:created xsi:type="dcterms:W3CDTF">2025-07-26T14:12:00Z</dcterms:created>
  <dcterms:modified xsi:type="dcterms:W3CDTF">2025-07-27T10:59:34Z</dcterms:modified>
</cp:coreProperties>
</file>